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94648"/>
  </p:normalViewPr>
  <p:slideViewPr>
    <p:cSldViewPr snapToGrid="0">
      <p:cViewPr varScale="1">
        <p:scale>
          <a:sx n="95" d="100"/>
          <a:sy n="95" d="100"/>
        </p:scale>
        <p:origin x="200" y="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B78275-0CB2-0A48-92B7-1C9A9A807080}" type="doc">
      <dgm:prSet loTypeId="urn:microsoft.com/office/officeart/2005/8/layout/process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EA17F3D-BED7-CB4C-9648-8E46E444E8AD}">
      <dgm:prSet phldrT="[Text]" custT="1"/>
      <dgm:spPr>
        <a:solidFill>
          <a:schemeClr val="accent2"/>
        </a:solidFill>
      </dgm:spPr>
      <dgm:t>
        <a:bodyPr/>
        <a:lstStyle/>
        <a:p>
          <a:endParaRPr lang="en-GB" sz="2000" dirty="0"/>
        </a:p>
        <a:p>
          <a:r>
            <a:rPr lang="en-GB" sz="2000" dirty="0"/>
            <a:t>Workshops and Webinars</a:t>
          </a:r>
        </a:p>
        <a:p>
          <a:r>
            <a:rPr lang="en-GB" sz="2000" dirty="0"/>
            <a:t>Face to face days</a:t>
          </a:r>
        </a:p>
        <a:p>
          <a:r>
            <a:rPr lang="en-GB" sz="2000" dirty="0"/>
            <a:t>Online Learning</a:t>
          </a:r>
        </a:p>
        <a:p>
          <a:endParaRPr lang="en-GB" sz="2000" dirty="0"/>
        </a:p>
        <a:p>
          <a:r>
            <a:rPr lang="en-GB" sz="2000" dirty="0"/>
            <a:t>Reasonable Adjustment / Special Consideration</a:t>
          </a:r>
        </a:p>
      </dgm:t>
    </dgm:pt>
    <dgm:pt modelId="{00CF769E-B20E-3A4E-8117-7D13C2D1912F}" type="parTrans" cxnId="{BDAA5798-0DFD-6A4A-BE59-C6937ABD7DB0}">
      <dgm:prSet/>
      <dgm:spPr/>
      <dgm:t>
        <a:bodyPr/>
        <a:lstStyle/>
        <a:p>
          <a:endParaRPr lang="en-GB"/>
        </a:p>
      </dgm:t>
    </dgm:pt>
    <dgm:pt modelId="{41CBD94F-45A6-6748-996C-FD68DC11279D}" type="sibTrans" cxnId="{BDAA5798-0DFD-6A4A-BE59-C6937ABD7DB0}">
      <dgm:prSet/>
      <dgm:spPr/>
      <dgm:t>
        <a:bodyPr/>
        <a:lstStyle/>
        <a:p>
          <a:endParaRPr lang="en-GB"/>
        </a:p>
      </dgm:t>
    </dgm:pt>
    <dgm:pt modelId="{A70C052E-19CC-BD44-A3C8-57EF7BB1BA21}" type="pres">
      <dgm:prSet presAssocID="{C4B78275-0CB2-0A48-92B7-1C9A9A807080}" presName="Name0" presStyleCnt="0">
        <dgm:presLayoutVars>
          <dgm:dir/>
          <dgm:resizeHandles val="exact"/>
        </dgm:presLayoutVars>
      </dgm:prSet>
      <dgm:spPr/>
    </dgm:pt>
    <dgm:pt modelId="{4C33CF56-9498-6C42-BD26-C428527BA019}" type="pres">
      <dgm:prSet presAssocID="{2EA17F3D-BED7-CB4C-9648-8E46E444E8AD}" presName="node" presStyleLbl="node1" presStyleIdx="0" presStyleCnt="1" custScaleX="103209" custScaleY="98216" custLinFactNeighborX="-59" custLinFactNeighborY="-5620">
        <dgm:presLayoutVars>
          <dgm:bulletEnabled val="1"/>
        </dgm:presLayoutVars>
      </dgm:prSet>
      <dgm:spPr/>
    </dgm:pt>
  </dgm:ptLst>
  <dgm:cxnLst>
    <dgm:cxn modelId="{A4C5CC03-74F8-C949-ACD9-6E0C10D48448}" type="presOf" srcId="{2EA17F3D-BED7-CB4C-9648-8E46E444E8AD}" destId="{4C33CF56-9498-6C42-BD26-C428527BA019}" srcOrd="0" destOrd="0" presId="urn:microsoft.com/office/officeart/2005/8/layout/process1"/>
    <dgm:cxn modelId="{BDAA5798-0DFD-6A4A-BE59-C6937ABD7DB0}" srcId="{C4B78275-0CB2-0A48-92B7-1C9A9A807080}" destId="{2EA17F3D-BED7-CB4C-9648-8E46E444E8AD}" srcOrd="0" destOrd="0" parTransId="{00CF769E-B20E-3A4E-8117-7D13C2D1912F}" sibTransId="{41CBD94F-45A6-6748-996C-FD68DC11279D}"/>
    <dgm:cxn modelId="{1547FBCF-81C9-A146-9919-18C560A23FAF}" type="presOf" srcId="{C4B78275-0CB2-0A48-92B7-1C9A9A807080}" destId="{A70C052E-19CC-BD44-A3C8-57EF7BB1BA21}" srcOrd="0" destOrd="0" presId="urn:microsoft.com/office/officeart/2005/8/layout/process1"/>
    <dgm:cxn modelId="{06DA4343-81C5-8D4B-A6B6-E53DF001C0C6}" type="presParOf" srcId="{A70C052E-19CC-BD44-A3C8-57EF7BB1BA21}" destId="{4C33CF56-9498-6C42-BD26-C428527BA019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33CF56-9498-6C42-BD26-C428527BA019}">
      <dsp:nvSpPr>
        <dsp:cNvPr id="0" name=""/>
        <dsp:cNvSpPr/>
      </dsp:nvSpPr>
      <dsp:spPr>
        <a:xfrm>
          <a:off x="0" y="0"/>
          <a:ext cx="7293771" cy="2267143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Workshops and Webinars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Face to face days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Online Learning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Reasonable Adjustment / Special Consideration</a:t>
          </a:r>
        </a:p>
      </dsp:txBody>
      <dsp:txXfrm>
        <a:off x="66402" y="66402"/>
        <a:ext cx="7160967" cy="21343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CF919-9871-CC5F-7DFF-C56666C43D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F07088-4AC5-BA9E-7C84-BC34BA54E2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E1CF8-94C3-3387-2D27-36C8D8FAA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694931-F608-2D31-6C9B-C1407E518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8C652-BFF3-CCA1-A898-4CEAC2EF5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070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4B68D-B0BE-A16C-C3E7-7EF786C01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19EBD3-D8EE-FC3D-24D6-F21764C24E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F4CBA-6D52-3522-AD8C-06887A958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96ADF-5544-1FBE-188E-2CD654E63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9F40F-5E91-6D24-B9E8-B2EF87C41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179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566F41-B7A7-D7A0-EF22-4B9587BB25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2DE39D-C85C-9EFD-CFE4-05660F865F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DC4C7-6C89-0380-36A8-3ACA82E9D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8B2BB-A6F8-BB20-D6D4-9D3E08244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416A7-D079-7580-7629-B39CBF134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83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A69E6-546E-4C7B-2D5C-424EA920A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AAD9A-1053-2190-318B-326482A98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2D4B08-5395-E3B7-A70D-D44AB4C67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3378A-DD79-516E-C8BD-EEC49B159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C499F-64E5-F520-AE58-C68F96D19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887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0F9A9-BC77-C2E5-BF9B-D361C597A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2F6418-5C97-68B3-6831-8309F5F45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CAE2E-EAF1-06A1-A5D0-36383369D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8214AC-9EC4-4A44-5D96-4270B1196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7237B6-462C-0552-CC10-08AF23405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35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7EA4C-C611-8A3D-C660-9C6399E05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9C36FB-B964-EE59-42BE-08BDA431BE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C47705-BB2C-95E7-CA1E-E89CD32F80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51C209-8F20-9B38-3896-B422DAE99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9003A5-30BB-4E7A-017C-3AEE238B8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55C6C-8E84-E9A8-C857-F020990F5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32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394BE-2266-04E4-98ED-5B8CF818A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14BC5E-7587-72B4-0934-29514F689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A5BE0C-DA00-4616-E7A8-DA457B6B9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3A93BE-EEA4-CC01-A3D2-D116B31DC7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61EDA4-BD9F-E953-B93E-E874EA10D5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561C66-31E2-6597-9047-66B3E6EFA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4CF5DA-5E62-364D-16BE-AFE72B51A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686755-6F3B-6F5F-5DD1-BDFCC22C4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915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55BB1-7EFD-FAF8-0498-BC63A45DE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A4E1A2-8731-0747-F294-542DB44ED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70F221-F784-1F36-0FE5-19B09D4A4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C51CB1-1298-8E5A-0FC5-353FC9BF0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848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D05540-8449-EF09-D974-EB5CC0F6B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F96DF4-D8F6-E7B3-FF11-7872F411E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3D565A-C65B-7463-C072-094E2DDCB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005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C0981-4972-BE23-5F1F-C5E27FC3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DE440-EBF5-6DAC-2CC2-AC8236A86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07E546-019D-9406-4C02-C9103F37D6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F3EC0A-3B9A-6423-F377-A85278C56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26FE48-54FF-E141-E6F3-73B2EF57D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114EDD-DA77-1950-A4C9-0D8854D6D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099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7BE71-DC21-B162-6D65-20AEA7C78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5AAC80-C4F0-6D5D-D0C1-7050923801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FBC652-8C52-1558-E10F-00B347FD15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DE7908-2EF0-8F84-26DD-FEC1CFBC7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840542-494D-3C43-CF4B-61F9A7211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849632-9919-A119-8BFC-0A0D08FD5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000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46277C-9234-9130-5D3A-229D62596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E694B8-24D5-CA53-758F-37A41FC43B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A9C7BA-8C1E-900F-1B80-9E8649B984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3E00B3-2F48-C941-806E-F084AE629E12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C5FE2-DB46-86B3-536E-76C2231C58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6025B-3A48-7457-1B99-AF05FBC6C4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9DB7AF-9F28-AF4E-886F-6B256ED34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79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s://forms.office.com/r/RNPX9ifgE8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3B511DF-42CB-A86D-E248-C79590E608E8}"/>
              </a:ext>
            </a:extLst>
          </p:cNvPr>
          <p:cNvSpPr txBox="1"/>
          <p:nvPr/>
        </p:nvSpPr>
        <p:spPr>
          <a:xfrm>
            <a:off x="2299447" y="295835"/>
            <a:ext cx="76244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Reasonable Adjustment / Special Considerations / Awareness Flowchart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LTA / Court Craft Tennis &amp; Padel Workshops / Webinars</a:t>
            </a:r>
          </a:p>
          <a:p>
            <a:pPr algn="ctr"/>
            <a:endParaRPr lang="en-US" dirty="0"/>
          </a:p>
        </p:txBody>
      </p:sp>
      <p:graphicFrame>
        <p:nvGraphicFramePr>
          <p:cNvPr id="4" name="Diagram 3" descr="1 orange box saying about pre course - LTA Readiness Test and relevant reasonable adjustment with arrows pointing to boxes below abut next steps&#10;&#10;Next box (middle) says about during course (face to face days / LTA Learn online work) and relevant reasonable adjustment with arrows pointing to boxes below abut next steps&#10;&#10;Next box (right hand side) says about post course (LTA Summative Assessment) and relevant reasonable adjustment with arrows pointing to boxes below abut next steps">
            <a:extLst>
              <a:ext uri="{FF2B5EF4-FFF2-40B4-BE49-F238E27FC236}">
                <a16:creationId xmlns:a16="http://schemas.microsoft.com/office/drawing/2014/main" id="{A643BC69-09E9-80E7-F121-88FA32C041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310709"/>
              </p:ext>
            </p:extLst>
          </p:nvPr>
        </p:nvGraphicFramePr>
        <p:xfrm>
          <a:off x="2621839" y="1460272"/>
          <a:ext cx="7302090" cy="2308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3" name="Down Arrow 22" descr="Grey arrow pointing towards text box below">
            <a:extLst>
              <a:ext uri="{FF2B5EF4-FFF2-40B4-BE49-F238E27FC236}">
                <a16:creationId xmlns:a16="http://schemas.microsoft.com/office/drawing/2014/main" id="{961E0875-B51E-E00B-B8DF-8FC1A41BA28C}"/>
              </a:ext>
            </a:extLst>
          </p:cNvPr>
          <p:cNvSpPr/>
          <p:nvPr/>
        </p:nvSpPr>
        <p:spPr>
          <a:xfrm>
            <a:off x="3807762" y="3732891"/>
            <a:ext cx="300836" cy="410769"/>
          </a:xfrm>
          <a:prstGeom prst="downArrow">
            <a:avLst>
              <a:gd name="adj1" fmla="val 66603"/>
              <a:gd name="adj2" fmla="val 5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258524-B996-FADC-4810-507A159E0BA5}"/>
              </a:ext>
            </a:extLst>
          </p:cNvPr>
          <p:cNvSpPr txBox="1"/>
          <p:nvPr/>
        </p:nvSpPr>
        <p:spPr>
          <a:xfrm>
            <a:off x="3180346" y="4162135"/>
            <a:ext cx="1555668" cy="2308324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RA/SC Request Needed</a:t>
            </a:r>
          </a:p>
          <a:p>
            <a:endParaRPr lang="en-US" dirty="0"/>
          </a:p>
          <a:p>
            <a:pPr algn="ctr"/>
            <a:r>
              <a:rPr lang="en-US" dirty="0">
                <a:hlinkClick r:id="rId7"/>
              </a:rPr>
              <a:t>Apply to Court Craft</a:t>
            </a:r>
          </a:p>
          <a:p>
            <a:pPr algn="ctr"/>
            <a:r>
              <a:rPr lang="en-US" dirty="0">
                <a:hlinkClick r:id="rId7"/>
              </a:rPr>
              <a:t> here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3B52DED-7CA2-E194-DCF3-EDBE7576C147}"/>
              </a:ext>
            </a:extLst>
          </p:cNvPr>
          <p:cNvSpPr txBox="1"/>
          <p:nvPr/>
        </p:nvSpPr>
        <p:spPr>
          <a:xfrm>
            <a:off x="7683391" y="4176926"/>
            <a:ext cx="1555668" cy="231847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RA/SC not needed, but awareness to course tutor</a:t>
            </a:r>
          </a:p>
          <a:p>
            <a:pPr algn="ctr"/>
            <a:endParaRPr lang="en-US" sz="1600" dirty="0"/>
          </a:p>
          <a:p>
            <a:pPr algn="ctr"/>
            <a:r>
              <a:rPr lang="en-US" sz="1600" dirty="0">
                <a:hlinkClick r:id="rId7"/>
              </a:rPr>
              <a:t>Apply to Court Craft </a:t>
            </a:r>
          </a:p>
          <a:p>
            <a:pPr algn="ctr"/>
            <a:r>
              <a:rPr lang="en-US" sz="1600" dirty="0">
                <a:hlinkClick r:id="rId7"/>
              </a:rPr>
              <a:t>Here</a:t>
            </a:r>
            <a:endParaRPr lang="en-US" sz="1600" dirty="0"/>
          </a:p>
          <a:p>
            <a:pPr algn="ctr"/>
            <a:endParaRPr lang="en-US" sz="1600" dirty="0"/>
          </a:p>
        </p:txBody>
      </p:sp>
      <p:sp>
        <p:nvSpPr>
          <p:cNvPr id="27" name="Down Arrow 26" descr="Grey arrow pointing towards text box below">
            <a:extLst>
              <a:ext uri="{FF2B5EF4-FFF2-40B4-BE49-F238E27FC236}">
                <a16:creationId xmlns:a16="http://schemas.microsoft.com/office/drawing/2014/main" id="{D7D6FA72-11FC-F400-1002-2A343429424B}"/>
              </a:ext>
            </a:extLst>
          </p:cNvPr>
          <p:cNvSpPr/>
          <p:nvPr/>
        </p:nvSpPr>
        <p:spPr>
          <a:xfrm>
            <a:off x="8310807" y="3732892"/>
            <a:ext cx="300836" cy="442322"/>
          </a:xfrm>
          <a:prstGeom prst="downArrow">
            <a:avLst>
              <a:gd name="adj1" fmla="val 66603"/>
              <a:gd name="adj2" fmla="val 5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7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59</Words>
  <Application>Microsoft Macintosh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 Cunliffe</dc:creator>
  <cp:lastModifiedBy>Jo Cunliffe</cp:lastModifiedBy>
  <cp:revision>7</cp:revision>
  <dcterms:created xsi:type="dcterms:W3CDTF">2025-11-19T08:40:35Z</dcterms:created>
  <dcterms:modified xsi:type="dcterms:W3CDTF">2025-11-19T14:37:51Z</dcterms:modified>
</cp:coreProperties>
</file>