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48"/>
  </p:normalViewPr>
  <p:slideViewPr>
    <p:cSldViewPr snapToGrid="0">
      <p:cViewPr varScale="1">
        <p:scale>
          <a:sx n="95" d="100"/>
          <a:sy n="95" d="100"/>
        </p:scale>
        <p:origin x="200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B78275-0CB2-0A48-92B7-1C9A9A807080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3AA067D-2EB8-854F-88BB-627599EB524F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2000" dirty="0"/>
            <a:t>Pre course</a:t>
          </a:r>
        </a:p>
        <a:p>
          <a:r>
            <a:rPr lang="en-GB" sz="2000" dirty="0"/>
            <a:t>LTA Readiness Test </a:t>
          </a:r>
        </a:p>
        <a:p>
          <a:r>
            <a:rPr lang="en-GB" sz="2000" dirty="0"/>
            <a:t>Reasonable Adjustment</a:t>
          </a:r>
        </a:p>
      </dgm:t>
    </dgm:pt>
    <dgm:pt modelId="{BB13DEEB-D68B-194E-87EF-3728E81624A6}" type="parTrans" cxnId="{1C41C632-5094-FA4F-9BA1-29C9FBDA2473}">
      <dgm:prSet/>
      <dgm:spPr/>
      <dgm:t>
        <a:bodyPr/>
        <a:lstStyle/>
        <a:p>
          <a:endParaRPr lang="en-GB"/>
        </a:p>
      </dgm:t>
    </dgm:pt>
    <dgm:pt modelId="{7063988C-2237-254E-88A8-030E31A0DA27}" type="sibTrans" cxnId="{1C41C632-5094-FA4F-9BA1-29C9FBDA2473}">
      <dgm:prSet/>
      <dgm:spPr/>
      <dgm:t>
        <a:bodyPr/>
        <a:lstStyle/>
        <a:p>
          <a:endParaRPr lang="en-GB"/>
        </a:p>
      </dgm:t>
    </dgm:pt>
    <dgm:pt modelId="{2EA17F3D-BED7-CB4C-9648-8E46E444E8AD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2000" dirty="0"/>
            <a:t>During course</a:t>
          </a:r>
        </a:p>
        <a:p>
          <a:r>
            <a:rPr lang="en-GB" sz="2000" dirty="0"/>
            <a:t>Face to Face Days</a:t>
          </a:r>
        </a:p>
        <a:p>
          <a:r>
            <a:rPr lang="en-GB" sz="2000" dirty="0"/>
            <a:t>LTA Learn online work</a:t>
          </a:r>
        </a:p>
        <a:p>
          <a:r>
            <a:rPr lang="en-GB" sz="2000" dirty="0"/>
            <a:t>Reasonable Adjustment</a:t>
          </a:r>
        </a:p>
      </dgm:t>
    </dgm:pt>
    <dgm:pt modelId="{00CF769E-B20E-3A4E-8117-7D13C2D1912F}" type="parTrans" cxnId="{BDAA5798-0DFD-6A4A-BE59-C6937ABD7DB0}">
      <dgm:prSet/>
      <dgm:spPr/>
      <dgm:t>
        <a:bodyPr/>
        <a:lstStyle/>
        <a:p>
          <a:endParaRPr lang="en-GB"/>
        </a:p>
      </dgm:t>
    </dgm:pt>
    <dgm:pt modelId="{41CBD94F-45A6-6748-996C-FD68DC11279D}" type="sibTrans" cxnId="{BDAA5798-0DFD-6A4A-BE59-C6937ABD7DB0}">
      <dgm:prSet/>
      <dgm:spPr/>
      <dgm:t>
        <a:bodyPr/>
        <a:lstStyle/>
        <a:p>
          <a:endParaRPr lang="en-GB"/>
        </a:p>
      </dgm:t>
    </dgm:pt>
    <dgm:pt modelId="{D9A31C31-1A67-DC40-9DDF-9346F77DBB5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2000" dirty="0"/>
            <a:t>Post course</a:t>
          </a:r>
        </a:p>
        <a:p>
          <a:r>
            <a:rPr lang="en-GB" sz="2000" dirty="0"/>
            <a:t>LTA Summative Assessment Reasonable Adjustment</a:t>
          </a:r>
        </a:p>
      </dgm:t>
    </dgm:pt>
    <dgm:pt modelId="{41CA288D-1103-4C43-9F36-2C25C95F2109}" type="parTrans" cxnId="{63E1F719-F0F7-5743-94DA-21E46F756718}">
      <dgm:prSet/>
      <dgm:spPr/>
      <dgm:t>
        <a:bodyPr/>
        <a:lstStyle/>
        <a:p>
          <a:endParaRPr lang="en-GB"/>
        </a:p>
      </dgm:t>
    </dgm:pt>
    <dgm:pt modelId="{D600AAF1-B30E-CB4A-8ADC-B873C2C55A8F}" type="sibTrans" cxnId="{63E1F719-F0F7-5743-94DA-21E46F756718}">
      <dgm:prSet/>
      <dgm:spPr/>
      <dgm:t>
        <a:bodyPr/>
        <a:lstStyle/>
        <a:p>
          <a:endParaRPr lang="en-GB"/>
        </a:p>
      </dgm:t>
    </dgm:pt>
    <dgm:pt modelId="{A70C052E-19CC-BD44-A3C8-57EF7BB1BA21}" type="pres">
      <dgm:prSet presAssocID="{C4B78275-0CB2-0A48-92B7-1C9A9A807080}" presName="Name0" presStyleCnt="0">
        <dgm:presLayoutVars>
          <dgm:dir/>
          <dgm:resizeHandles val="exact"/>
        </dgm:presLayoutVars>
      </dgm:prSet>
      <dgm:spPr/>
    </dgm:pt>
    <dgm:pt modelId="{02B08A0C-036D-B040-BB13-5068A3383BE5}" type="pres">
      <dgm:prSet presAssocID="{93AA067D-2EB8-854F-88BB-627599EB524F}" presName="node" presStyleLbl="node1" presStyleIdx="0" presStyleCnt="3" custScaleY="100758" custLinFactNeighborX="-2224" custLinFactNeighborY="700">
        <dgm:presLayoutVars>
          <dgm:bulletEnabled val="1"/>
        </dgm:presLayoutVars>
      </dgm:prSet>
      <dgm:spPr/>
    </dgm:pt>
    <dgm:pt modelId="{08DD78E0-F5F2-E348-B1EB-41EE439A7871}" type="pres">
      <dgm:prSet presAssocID="{7063988C-2237-254E-88A8-030E31A0DA27}" presName="sibTrans" presStyleLbl="sibTrans2D1" presStyleIdx="0" presStyleCnt="2"/>
      <dgm:spPr/>
    </dgm:pt>
    <dgm:pt modelId="{D8E7414B-811D-104D-B125-FA0855F41478}" type="pres">
      <dgm:prSet presAssocID="{7063988C-2237-254E-88A8-030E31A0DA27}" presName="connectorText" presStyleLbl="sibTrans2D1" presStyleIdx="0" presStyleCnt="2"/>
      <dgm:spPr/>
    </dgm:pt>
    <dgm:pt modelId="{4C33CF56-9498-6C42-BD26-C428527BA019}" type="pres">
      <dgm:prSet presAssocID="{2EA17F3D-BED7-CB4C-9648-8E46E444E8AD}" presName="node" presStyleLbl="node1" presStyleIdx="1" presStyleCnt="3" custScaleX="103209" custScaleY="98216">
        <dgm:presLayoutVars>
          <dgm:bulletEnabled val="1"/>
        </dgm:presLayoutVars>
      </dgm:prSet>
      <dgm:spPr/>
    </dgm:pt>
    <dgm:pt modelId="{6CE01D56-8B87-004E-997B-B6B4BCA14261}" type="pres">
      <dgm:prSet presAssocID="{41CBD94F-45A6-6748-996C-FD68DC11279D}" presName="sibTrans" presStyleLbl="sibTrans2D1" presStyleIdx="1" presStyleCnt="2"/>
      <dgm:spPr/>
    </dgm:pt>
    <dgm:pt modelId="{F9378086-41E8-3548-AA52-40957F822DFC}" type="pres">
      <dgm:prSet presAssocID="{41CBD94F-45A6-6748-996C-FD68DC11279D}" presName="connectorText" presStyleLbl="sibTrans2D1" presStyleIdx="1" presStyleCnt="2"/>
      <dgm:spPr/>
    </dgm:pt>
    <dgm:pt modelId="{9438ED13-6EE9-D64F-BCCA-EE29EC5C6CDF}" type="pres">
      <dgm:prSet presAssocID="{D9A31C31-1A67-DC40-9DDF-9346F77DBB5A}" presName="node" presStyleLbl="node1" presStyleIdx="2" presStyleCnt="3" custScaleY="99950">
        <dgm:presLayoutVars>
          <dgm:bulletEnabled val="1"/>
        </dgm:presLayoutVars>
      </dgm:prSet>
      <dgm:spPr/>
    </dgm:pt>
  </dgm:ptLst>
  <dgm:cxnLst>
    <dgm:cxn modelId="{A4C5CC03-74F8-C949-ACD9-6E0C10D48448}" type="presOf" srcId="{2EA17F3D-BED7-CB4C-9648-8E46E444E8AD}" destId="{4C33CF56-9498-6C42-BD26-C428527BA019}" srcOrd="0" destOrd="0" presId="urn:microsoft.com/office/officeart/2005/8/layout/process1"/>
    <dgm:cxn modelId="{C215B916-E15E-8E44-AAFB-AB75C652F17B}" type="presOf" srcId="{7063988C-2237-254E-88A8-030E31A0DA27}" destId="{D8E7414B-811D-104D-B125-FA0855F41478}" srcOrd="1" destOrd="0" presId="urn:microsoft.com/office/officeart/2005/8/layout/process1"/>
    <dgm:cxn modelId="{63E1F719-F0F7-5743-94DA-21E46F756718}" srcId="{C4B78275-0CB2-0A48-92B7-1C9A9A807080}" destId="{D9A31C31-1A67-DC40-9DDF-9346F77DBB5A}" srcOrd="2" destOrd="0" parTransId="{41CA288D-1103-4C43-9F36-2C25C95F2109}" sibTransId="{D600AAF1-B30E-CB4A-8ADC-B873C2C55A8F}"/>
    <dgm:cxn modelId="{0FDD4429-10C7-3D4B-ADC4-D8629E26BABB}" type="presOf" srcId="{93AA067D-2EB8-854F-88BB-627599EB524F}" destId="{02B08A0C-036D-B040-BB13-5068A3383BE5}" srcOrd="0" destOrd="0" presId="urn:microsoft.com/office/officeart/2005/8/layout/process1"/>
    <dgm:cxn modelId="{1C41C632-5094-FA4F-9BA1-29C9FBDA2473}" srcId="{C4B78275-0CB2-0A48-92B7-1C9A9A807080}" destId="{93AA067D-2EB8-854F-88BB-627599EB524F}" srcOrd="0" destOrd="0" parTransId="{BB13DEEB-D68B-194E-87EF-3728E81624A6}" sibTransId="{7063988C-2237-254E-88A8-030E31A0DA27}"/>
    <dgm:cxn modelId="{E5942662-4754-BF4B-8711-181450506774}" type="presOf" srcId="{41CBD94F-45A6-6748-996C-FD68DC11279D}" destId="{6CE01D56-8B87-004E-997B-B6B4BCA14261}" srcOrd="0" destOrd="0" presId="urn:microsoft.com/office/officeart/2005/8/layout/process1"/>
    <dgm:cxn modelId="{3613F387-A0E9-8046-BBF7-0425C221C820}" type="presOf" srcId="{7063988C-2237-254E-88A8-030E31A0DA27}" destId="{08DD78E0-F5F2-E348-B1EB-41EE439A7871}" srcOrd="0" destOrd="0" presId="urn:microsoft.com/office/officeart/2005/8/layout/process1"/>
    <dgm:cxn modelId="{BDAA5798-0DFD-6A4A-BE59-C6937ABD7DB0}" srcId="{C4B78275-0CB2-0A48-92B7-1C9A9A807080}" destId="{2EA17F3D-BED7-CB4C-9648-8E46E444E8AD}" srcOrd="1" destOrd="0" parTransId="{00CF769E-B20E-3A4E-8117-7D13C2D1912F}" sibTransId="{41CBD94F-45A6-6748-996C-FD68DC11279D}"/>
    <dgm:cxn modelId="{1547FBCF-81C9-A146-9919-18C560A23FAF}" type="presOf" srcId="{C4B78275-0CB2-0A48-92B7-1C9A9A807080}" destId="{A70C052E-19CC-BD44-A3C8-57EF7BB1BA21}" srcOrd="0" destOrd="0" presId="urn:microsoft.com/office/officeart/2005/8/layout/process1"/>
    <dgm:cxn modelId="{B53A6BDE-68C9-5646-89F3-36B4BE29BD82}" type="presOf" srcId="{41CBD94F-45A6-6748-996C-FD68DC11279D}" destId="{F9378086-41E8-3548-AA52-40957F822DFC}" srcOrd="1" destOrd="0" presId="urn:microsoft.com/office/officeart/2005/8/layout/process1"/>
    <dgm:cxn modelId="{2D2257EE-6859-2B49-96F6-29CD093DA448}" type="presOf" srcId="{D9A31C31-1A67-DC40-9DDF-9346F77DBB5A}" destId="{9438ED13-6EE9-D64F-BCCA-EE29EC5C6CDF}" srcOrd="0" destOrd="0" presId="urn:microsoft.com/office/officeart/2005/8/layout/process1"/>
    <dgm:cxn modelId="{0B73FED0-D1DA-F245-BAC5-A6745ED4A8ED}" type="presParOf" srcId="{A70C052E-19CC-BD44-A3C8-57EF7BB1BA21}" destId="{02B08A0C-036D-B040-BB13-5068A3383BE5}" srcOrd="0" destOrd="0" presId="urn:microsoft.com/office/officeart/2005/8/layout/process1"/>
    <dgm:cxn modelId="{F2A93FB1-802E-C64A-9D65-FB2231E270B0}" type="presParOf" srcId="{A70C052E-19CC-BD44-A3C8-57EF7BB1BA21}" destId="{08DD78E0-F5F2-E348-B1EB-41EE439A7871}" srcOrd="1" destOrd="0" presId="urn:microsoft.com/office/officeart/2005/8/layout/process1"/>
    <dgm:cxn modelId="{F4F8794B-830D-A04D-A915-66CF34C2E6DE}" type="presParOf" srcId="{08DD78E0-F5F2-E348-B1EB-41EE439A7871}" destId="{D8E7414B-811D-104D-B125-FA0855F41478}" srcOrd="0" destOrd="0" presId="urn:microsoft.com/office/officeart/2005/8/layout/process1"/>
    <dgm:cxn modelId="{06DA4343-81C5-8D4B-A6B6-E53DF001C0C6}" type="presParOf" srcId="{A70C052E-19CC-BD44-A3C8-57EF7BB1BA21}" destId="{4C33CF56-9498-6C42-BD26-C428527BA019}" srcOrd="2" destOrd="0" presId="urn:microsoft.com/office/officeart/2005/8/layout/process1"/>
    <dgm:cxn modelId="{073B12B2-9B80-4441-8E97-005961DA3765}" type="presParOf" srcId="{A70C052E-19CC-BD44-A3C8-57EF7BB1BA21}" destId="{6CE01D56-8B87-004E-997B-B6B4BCA14261}" srcOrd="3" destOrd="0" presId="urn:microsoft.com/office/officeart/2005/8/layout/process1"/>
    <dgm:cxn modelId="{0AB422F6-0A75-0C42-89CF-4A643ECD81D2}" type="presParOf" srcId="{6CE01D56-8B87-004E-997B-B6B4BCA14261}" destId="{F9378086-41E8-3548-AA52-40957F822DFC}" srcOrd="0" destOrd="0" presId="urn:microsoft.com/office/officeart/2005/8/layout/process1"/>
    <dgm:cxn modelId="{89642D85-0E4B-D44C-B11F-CCAF5B944A37}" type="presParOf" srcId="{A70C052E-19CC-BD44-A3C8-57EF7BB1BA21}" destId="{9438ED13-6EE9-D64F-BCCA-EE29EC5C6CD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08A0C-036D-B040-BB13-5068A3383BE5}">
      <dsp:nvSpPr>
        <dsp:cNvPr id="0" name=""/>
        <dsp:cNvSpPr/>
      </dsp:nvSpPr>
      <dsp:spPr>
        <a:xfrm>
          <a:off x="0" y="1828314"/>
          <a:ext cx="2800046" cy="1850787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Pre course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LTA Readiness Test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Reasonable Adjustment</a:t>
          </a:r>
        </a:p>
      </dsp:txBody>
      <dsp:txXfrm>
        <a:off x="54208" y="1882522"/>
        <a:ext cx="2691630" cy="1742371"/>
      </dsp:txXfrm>
    </dsp:sp>
    <dsp:sp modelId="{08DD78E0-F5F2-E348-B1EB-41EE439A7871}">
      <dsp:nvSpPr>
        <dsp:cNvPr id="0" name=""/>
        <dsp:cNvSpPr/>
      </dsp:nvSpPr>
      <dsp:spPr>
        <a:xfrm rot="21588879">
          <a:off x="3082452" y="2400090"/>
          <a:ext cx="598706" cy="6944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3082452" y="2539263"/>
        <a:ext cx="419094" cy="416647"/>
      </dsp:txXfrm>
    </dsp:sp>
    <dsp:sp modelId="{4C33CF56-9498-6C42-BD26-C428527BA019}">
      <dsp:nvSpPr>
        <dsp:cNvPr id="0" name=""/>
        <dsp:cNvSpPr/>
      </dsp:nvSpPr>
      <dsp:spPr>
        <a:xfrm>
          <a:off x="3929676" y="1838802"/>
          <a:ext cx="2889900" cy="180409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During course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Face to Face Days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LTA Learn online work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Reasonable Adjustment</a:t>
          </a:r>
        </a:p>
      </dsp:txBody>
      <dsp:txXfrm>
        <a:off x="3982516" y="1891642"/>
        <a:ext cx="2784220" cy="1698413"/>
      </dsp:txXfrm>
    </dsp:sp>
    <dsp:sp modelId="{6CE01D56-8B87-004E-997B-B6B4BCA14261}">
      <dsp:nvSpPr>
        <dsp:cNvPr id="0" name=""/>
        <dsp:cNvSpPr/>
      </dsp:nvSpPr>
      <dsp:spPr>
        <a:xfrm>
          <a:off x="7099581" y="2393643"/>
          <a:ext cx="593609" cy="6944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7099581" y="2532525"/>
        <a:ext cx="415526" cy="416647"/>
      </dsp:txXfrm>
    </dsp:sp>
    <dsp:sp modelId="{9438ED13-6EE9-D64F-BCCA-EE29EC5C6CDF}">
      <dsp:nvSpPr>
        <dsp:cNvPr id="0" name=""/>
        <dsp:cNvSpPr/>
      </dsp:nvSpPr>
      <dsp:spPr>
        <a:xfrm>
          <a:off x="7939595" y="1822876"/>
          <a:ext cx="2800046" cy="1835945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Post course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LTA Summative Assessment Reasonable Adjustment</a:t>
          </a:r>
        </a:p>
      </dsp:txBody>
      <dsp:txXfrm>
        <a:off x="7993368" y="1876649"/>
        <a:ext cx="2692500" cy="1728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CF919-9871-CC5F-7DFF-C56666C43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07088-4AC5-BA9E-7C84-BC34BA54E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E1CF8-94C3-3387-2D27-36C8D8FAA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94931-F608-2D31-6C9B-C1407E51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8C652-BFF3-CCA1-A898-4CEAC2EF5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7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4B68D-B0BE-A16C-C3E7-7EF786C0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9EBD3-D8EE-FC3D-24D6-F21764C24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F4CBA-6D52-3522-AD8C-06887A9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96ADF-5544-1FBE-188E-2CD654E63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9F40F-5E91-6D24-B9E8-B2EF87C4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7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566F41-B7A7-D7A0-EF22-4B9587BB2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2DE39D-C85C-9EFD-CFE4-05660F865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DC4C7-6C89-0380-36A8-3ACA82E9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8B2BB-A6F8-BB20-D6D4-9D3E0824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416A7-D079-7580-7629-B39CBF13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69E6-546E-4C7B-2D5C-424EA920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AD9A-1053-2190-318B-326482A98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D4B08-5395-E3B7-A70D-D44AB4C6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3378A-DD79-516E-C8BD-EEC49B159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499F-64E5-F520-AE58-C68F96D1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F9A9-BC77-C2E5-BF9B-D361C597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F6418-5C97-68B3-6831-8309F5F45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CAE2E-EAF1-06A1-A5D0-36383369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214AC-9EC4-4A44-5D96-4270B119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237B6-462C-0552-CC10-08AF2340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3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7EA4C-C611-8A3D-C660-9C6399E05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C36FB-B964-EE59-42BE-08BDA431B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47705-BB2C-95E7-CA1E-E89CD32F8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1C209-8F20-9B38-3896-B422DAE99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003A5-30BB-4E7A-017C-3AEE238B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55C6C-8E84-E9A8-C857-F020990F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94BE-2266-04E4-98ED-5B8CF818A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4BC5E-7587-72B4-0934-29514F689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5BE0C-DA00-4616-E7A8-DA457B6B9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3A93BE-EEA4-CC01-A3D2-D116B31DC7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61EDA4-BD9F-E953-B93E-E874EA10D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561C66-31E2-6597-9047-66B3E6EF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4CF5DA-5E62-364D-16BE-AFE72B51A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86755-6F3B-6F5F-5DD1-BDFCC22C4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1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55BB1-7EFD-FAF8-0498-BC63A45DE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4E1A2-8731-0747-F294-542DB44E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0F221-F784-1F36-0FE5-19B09D4A4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51CB1-1298-8E5A-0FC5-353FC9BF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4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05540-8449-EF09-D974-EB5CC0F6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F96DF4-D8F6-E7B3-FF11-7872F411E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D565A-C65B-7463-C072-094E2DDC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0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C0981-4972-BE23-5F1F-C5E27FC3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DE440-EBF5-6DAC-2CC2-AC8236A86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7E546-019D-9406-4C02-C9103F37D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3EC0A-3B9A-6423-F377-A85278C56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6FE48-54FF-E141-E6F3-73B2EF57D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114EDD-DA77-1950-A4C9-0D8854D6D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9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BE71-DC21-B162-6D65-20AEA7C78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5AAC80-C4F0-6D5D-D0C1-705092380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BC652-8C52-1558-E10F-00B347FD1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E7908-2EF0-8F84-26DD-FEC1CFBC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40542-494D-3C43-CF4B-61F9A7211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49632-9919-A119-8BFC-0A0D08FD5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0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6277C-9234-9130-5D3A-229D62596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694B8-24D5-CA53-758F-37A41FC43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9C7BA-8C1E-900F-1B80-9E8649B984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C5FE2-DB46-86B3-536E-76C2231C5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6025B-3A48-7457-1B99-AF05FBC6C4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orms.office.com/r/RNPX9ifgE8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fs18.formsite.com/ltaadmin/qep06bjqh7/index.html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B511DF-42CB-A86D-E248-C79590E608E8}"/>
              </a:ext>
            </a:extLst>
          </p:cNvPr>
          <p:cNvSpPr txBox="1"/>
          <p:nvPr/>
        </p:nvSpPr>
        <p:spPr>
          <a:xfrm>
            <a:off x="2299447" y="295835"/>
            <a:ext cx="7624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Reasonable Adjustment / Special Considerations / Awareness Flowchart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LTA / Court Craft Tennis &amp; Padel Qualifications</a:t>
            </a:r>
          </a:p>
          <a:p>
            <a:pPr algn="ctr"/>
            <a:endParaRPr lang="en-US" dirty="0"/>
          </a:p>
        </p:txBody>
      </p:sp>
      <p:graphicFrame>
        <p:nvGraphicFramePr>
          <p:cNvPr id="4" name="Diagram 3" descr="1 orange box saying about pre course - LTA Readiness Test and relevant reasonable adjustment with arrows pointing to boxes below abut next steps&#10;&#10;Next box (middle) says about during course (face to face days / LTA Learn online work) and relevant reasonable adjustment with arrows pointing to boxes below abut next steps&#10;&#10;Next box (right hand side) says about post course (LTA Summative Assessment) and relevant reasonable adjustment with arrows pointing to boxes below abut next steps">
            <a:extLst>
              <a:ext uri="{FF2B5EF4-FFF2-40B4-BE49-F238E27FC236}">
                <a16:creationId xmlns:a16="http://schemas.microsoft.com/office/drawing/2014/main" id="{A643BC69-09E9-80E7-F121-88FA32C041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7127144"/>
              </p:ext>
            </p:extLst>
          </p:nvPr>
        </p:nvGraphicFramePr>
        <p:xfrm>
          <a:off x="950026" y="-304581"/>
          <a:ext cx="10749254" cy="5481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own Arrow 7" descr="Grey arrow pointing towards text box below">
            <a:extLst>
              <a:ext uri="{FF2B5EF4-FFF2-40B4-BE49-F238E27FC236}">
                <a16:creationId xmlns:a16="http://schemas.microsoft.com/office/drawing/2014/main" id="{97582685-754C-888B-CE29-BD14C74E5956}"/>
              </a:ext>
            </a:extLst>
          </p:cNvPr>
          <p:cNvSpPr/>
          <p:nvPr/>
        </p:nvSpPr>
        <p:spPr>
          <a:xfrm>
            <a:off x="1133147" y="3361358"/>
            <a:ext cx="382794" cy="578693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9A3D7-B8D3-AF3C-5592-2F26F76C3A96}"/>
              </a:ext>
            </a:extLst>
          </p:cNvPr>
          <p:cNvSpPr txBox="1"/>
          <p:nvPr/>
        </p:nvSpPr>
        <p:spPr>
          <a:xfrm>
            <a:off x="492720" y="3927198"/>
            <a:ext cx="1548340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RA/SC Request Needed</a:t>
            </a:r>
          </a:p>
          <a:p>
            <a:endParaRPr lang="en-US" dirty="0"/>
          </a:p>
          <a:p>
            <a:pPr algn="ctr"/>
            <a:r>
              <a:rPr lang="en-US" dirty="0">
                <a:hlinkClick r:id="rId7"/>
              </a:rPr>
              <a:t>Apply to LTA here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6" name="Down Arrow 15" descr="Grey arrow pointing towards text box below">
            <a:extLst>
              <a:ext uri="{FF2B5EF4-FFF2-40B4-BE49-F238E27FC236}">
                <a16:creationId xmlns:a16="http://schemas.microsoft.com/office/drawing/2014/main" id="{97478BC1-91B6-C4CC-E25A-B45379E0AFF4}"/>
              </a:ext>
            </a:extLst>
          </p:cNvPr>
          <p:cNvSpPr/>
          <p:nvPr/>
        </p:nvSpPr>
        <p:spPr>
          <a:xfrm>
            <a:off x="3073166" y="3361358"/>
            <a:ext cx="382795" cy="578693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315CCF-822E-D937-CFA4-264B9A04AD73}"/>
              </a:ext>
            </a:extLst>
          </p:cNvPr>
          <p:cNvSpPr txBox="1"/>
          <p:nvPr/>
        </p:nvSpPr>
        <p:spPr>
          <a:xfrm>
            <a:off x="2390286" y="3956422"/>
            <a:ext cx="1555668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 /SC not needed, but awareness to LTA Assessor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Add info in ‘Additional Needs Box’ in LTA Learn</a:t>
            </a:r>
          </a:p>
        </p:txBody>
      </p:sp>
      <p:sp>
        <p:nvSpPr>
          <p:cNvPr id="23" name="Down Arrow 22" descr="Grey arrow pointing towards text box below">
            <a:extLst>
              <a:ext uri="{FF2B5EF4-FFF2-40B4-BE49-F238E27FC236}">
                <a16:creationId xmlns:a16="http://schemas.microsoft.com/office/drawing/2014/main" id="{961E0875-B51E-E00B-B8DF-8FC1A41BA28C}"/>
              </a:ext>
            </a:extLst>
          </p:cNvPr>
          <p:cNvSpPr/>
          <p:nvPr/>
        </p:nvSpPr>
        <p:spPr>
          <a:xfrm>
            <a:off x="5133805" y="3334806"/>
            <a:ext cx="382794" cy="635312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258524-B996-FADC-4810-507A159E0BA5}"/>
              </a:ext>
            </a:extLst>
          </p:cNvPr>
          <p:cNvSpPr txBox="1"/>
          <p:nvPr/>
        </p:nvSpPr>
        <p:spPr>
          <a:xfrm>
            <a:off x="4532808" y="3956422"/>
            <a:ext cx="1555668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RA/SC Request Needed</a:t>
            </a:r>
          </a:p>
          <a:p>
            <a:endParaRPr lang="en-US" dirty="0"/>
          </a:p>
          <a:p>
            <a:pPr algn="ctr"/>
            <a:r>
              <a:rPr lang="en-US" dirty="0">
                <a:hlinkClick r:id="rId8"/>
              </a:rPr>
              <a:t>Apply to Court Craft</a:t>
            </a:r>
          </a:p>
          <a:p>
            <a:pPr algn="ctr"/>
            <a:r>
              <a:rPr lang="en-US" dirty="0">
                <a:hlinkClick r:id="rId8"/>
              </a:rPr>
              <a:t> here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24" name="Down Arrow 23" descr="Grey arrow pointing towards text box below">
            <a:extLst>
              <a:ext uri="{FF2B5EF4-FFF2-40B4-BE49-F238E27FC236}">
                <a16:creationId xmlns:a16="http://schemas.microsoft.com/office/drawing/2014/main" id="{266D95FB-8ED6-9E3A-5A9A-63849FC510C4}"/>
              </a:ext>
            </a:extLst>
          </p:cNvPr>
          <p:cNvSpPr/>
          <p:nvPr/>
        </p:nvSpPr>
        <p:spPr>
          <a:xfrm>
            <a:off x="7131361" y="3334806"/>
            <a:ext cx="382794" cy="640542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B52DED-7CA2-E194-DCF3-EDBE7576C147}"/>
              </a:ext>
            </a:extLst>
          </p:cNvPr>
          <p:cNvSpPr txBox="1"/>
          <p:nvPr/>
        </p:nvSpPr>
        <p:spPr>
          <a:xfrm>
            <a:off x="6505202" y="3956422"/>
            <a:ext cx="1555669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RA/SC not needed, but awareness to course tutor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>
                <a:hlinkClick r:id="rId8"/>
              </a:rPr>
              <a:t>Apply to Court Craft </a:t>
            </a:r>
          </a:p>
          <a:p>
            <a:pPr algn="ctr"/>
            <a:r>
              <a:rPr lang="en-US" sz="1600" dirty="0">
                <a:hlinkClick r:id="rId8"/>
              </a:rPr>
              <a:t>Here</a:t>
            </a:r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25" name="Down Arrow 24" descr="Grey arrow pointing towards text box below">
            <a:extLst>
              <a:ext uri="{FF2B5EF4-FFF2-40B4-BE49-F238E27FC236}">
                <a16:creationId xmlns:a16="http://schemas.microsoft.com/office/drawing/2014/main" id="{5A3E3E48-C082-9833-457A-9A3A490AD67C}"/>
              </a:ext>
            </a:extLst>
          </p:cNvPr>
          <p:cNvSpPr/>
          <p:nvPr/>
        </p:nvSpPr>
        <p:spPr>
          <a:xfrm>
            <a:off x="9080352" y="3334806"/>
            <a:ext cx="382794" cy="578693"/>
          </a:xfrm>
          <a:prstGeom prst="downArrow">
            <a:avLst>
              <a:gd name="adj1" fmla="val 59577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806830-714B-D1CB-5AFB-A2554405D19C}"/>
              </a:ext>
            </a:extLst>
          </p:cNvPr>
          <p:cNvSpPr txBox="1"/>
          <p:nvPr/>
        </p:nvSpPr>
        <p:spPr>
          <a:xfrm>
            <a:off x="8511936" y="3927198"/>
            <a:ext cx="1555668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RA/SC Request Needed</a:t>
            </a:r>
          </a:p>
          <a:p>
            <a:endParaRPr lang="en-US" dirty="0"/>
          </a:p>
          <a:p>
            <a:pPr algn="ctr"/>
            <a:r>
              <a:rPr lang="en-US" dirty="0">
                <a:hlinkClick r:id="rId7"/>
              </a:rPr>
              <a:t>Apply to LTA here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6" name="Down Arrow 25" descr="Grey arrow pointing towards text box below">
            <a:extLst>
              <a:ext uri="{FF2B5EF4-FFF2-40B4-BE49-F238E27FC236}">
                <a16:creationId xmlns:a16="http://schemas.microsoft.com/office/drawing/2014/main" id="{EFCE5942-0954-D06D-92ED-A0B0F748C912}"/>
              </a:ext>
            </a:extLst>
          </p:cNvPr>
          <p:cNvSpPr/>
          <p:nvPr/>
        </p:nvSpPr>
        <p:spPr>
          <a:xfrm>
            <a:off x="11137784" y="3334807"/>
            <a:ext cx="382794" cy="578693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8C2644-D458-9249-963A-9D1EA9D69C36}"/>
              </a:ext>
            </a:extLst>
          </p:cNvPr>
          <p:cNvSpPr txBox="1"/>
          <p:nvPr/>
        </p:nvSpPr>
        <p:spPr>
          <a:xfrm>
            <a:off x="10438880" y="3899803"/>
            <a:ext cx="1555669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RA/SC not needed, but awareness to LTA Assessor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Add info in ‘Additional Needs Box’ in LTA Learn</a:t>
            </a:r>
          </a:p>
        </p:txBody>
      </p:sp>
    </p:spTree>
    <p:extLst>
      <p:ext uri="{BB962C8B-B14F-4D97-AF65-F5344CB8AC3E}">
        <p14:creationId xmlns:p14="http://schemas.microsoft.com/office/powerpoint/2010/main" val="39117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131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 Cunliffe</dc:creator>
  <cp:lastModifiedBy>Jo Cunliffe</cp:lastModifiedBy>
  <cp:revision>5</cp:revision>
  <dcterms:created xsi:type="dcterms:W3CDTF">2025-11-19T08:40:35Z</dcterms:created>
  <dcterms:modified xsi:type="dcterms:W3CDTF">2025-11-19T14:30:58Z</dcterms:modified>
</cp:coreProperties>
</file>